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9" r:id="rId10"/>
    <p:sldId id="264" r:id="rId11"/>
    <p:sldId id="265" r:id="rId12"/>
    <p:sldId id="270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07" autoAdjust="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158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555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38494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4929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95322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2536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6790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306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078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097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2/21/2024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88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925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816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378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2/21/2024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431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166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2/21/2024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864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o.int/" TargetMode="External"/><Relationship Id="rId2" Type="http://schemas.openxmlformats.org/officeDocument/2006/relationships/hyperlink" Target="https://www.eea.europa.eu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116" y="419626"/>
            <a:ext cx="4649769" cy="2414808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3210943" y="3185765"/>
            <a:ext cx="577011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Corso di laurea in ingegneria elettronica e tecnologie dell’informazione</a:t>
            </a:r>
          </a:p>
          <a:p>
            <a:endParaRPr lang="it-IT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2108887" y="3985984"/>
            <a:ext cx="7974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i="1" dirty="0"/>
              <a:t>Progetto e implementazione di un sistema </a:t>
            </a:r>
            <a:r>
              <a:rPr lang="it-IT" b="1" i="1" dirty="0" err="1"/>
              <a:t>embedded</a:t>
            </a:r>
            <a:r>
              <a:rPr lang="it-IT" b="1" i="1" dirty="0"/>
              <a:t> per il monitoraggio real-time della qualità dell'aria di un ambiente di lavoro</a:t>
            </a:r>
            <a:endParaRPr lang="it-IT" b="1" dirty="0"/>
          </a:p>
          <a:p>
            <a:r>
              <a:rPr lang="it-IT" b="1" i="1" dirty="0"/>
              <a:t> </a:t>
            </a:r>
            <a:endParaRPr lang="it-IT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0" y="5356494"/>
            <a:ext cx="19287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Candidato: Dario Giardini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0" y="5895103"/>
            <a:ext cx="2258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Relatore: Prof. Riccardo Berta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0" y="6080673"/>
            <a:ext cx="24288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Correlatore: Dott. Matteo </a:t>
            </a:r>
            <a:r>
              <a:rPr lang="it-IT" sz="1200" dirty="0" err="1"/>
              <a:t>Fresta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180190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6140"/>
          </a:xfrm>
        </p:spPr>
        <p:txBody>
          <a:bodyPr/>
          <a:lstStyle/>
          <a:p>
            <a:r>
              <a:rPr lang="it-IT" dirty="0"/>
              <a:t>Test sistema </a:t>
            </a:r>
            <a:r>
              <a:rPr lang="it-IT" dirty="0" err="1"/>
              <a:t>embedded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>
          <a:xfrm>
            <a:off x="677334" y="1767393"/>
            <a:ext cx="4185623" cy="576262"/>
          </a:xfrm>
        </p:spPr>
        <p:txBody>
          <a:bodyPr/>
          <a:lstStyle/>
          <a:p>
            <a:pPr algn="ctr"/>
            <a:r>
              <a:rPr lang="it-IT" dirty="0"/>
              <a:t>Acquisizione dati</a:t>
            </a:r>
          </a:p>
        </p:txBody>
      </p:sp>
      <p:sp>
        <p:nvSpPr>
          <p:cNvPr id="9" name="Segnaposto testo 8"/>
          <p:cNvSpPr>
            <a:spLocks noGrp="1"/>
          </p:cNvSpPr>
          <p:nvPr>
            <p:ph type="body" sz="quarter" idx="3"/>
          </p:nvPr>
        </p:nvSpPr>
        <p:spPr>
          <a:xfrm>
            <a:off x="5646807" y="1767393"/>
            <a:ext cx="5165649" cy="576262"/>
          </a:xfrm>
        </p:spPr>
        <p:txBody>
          <a:bodyPr/>
          <a:lstStyle/>
          <a:p>
            <a:pPr algn="ctr"/>
            <a:r>
              <a:rPr lang="it-IT" sz="2200" dirty="0"/>
              <a:t>Invio dati</a:t>
            </a:r>
          </a:p>
        </p:txBody>
      </p:sp>
      <p:pic>
        <p:nvPicPr>
          <p:cNvPr id="16" name="Segnaposto contenuto 1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1" y="2725308"/>
            <a:ext cx="5323121" cy="2795596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Segnaposto contenuto 1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808" y="2737245"/>
            <a:ext cx="5165649" cy="2783659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476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35000"/>
          </a:xfrm>
        </p:spPr>
        <p:txBody>
          <a:bodyPr>
            <a:normAutofit fontScale="90000"/>
          </a:bodyPr>
          <a:lstStyle/>
          <a:p>
            <a:r>
              <a:rPr lang="it-IT" dirty="0"/>
              <a:t>Test applicazione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>
          <a:xfrm>
            <a:off x="1285270" y="1429659"/>
            <a:ext cx="3793587" cy="576262"/>
          </a:xfrm>
        </p:spPr>
        <p:txBody>
          <a:bodyPr/>
          <a:lstStyle/>
          <a:p>
            <a:pPr algn="ctr"/>
            <a:r>
              <a:rPr lang="it-IT" sz="2200" dirty="0"/>
              <a:t>Ricezione notifiche</a:t>
            </a: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3"/>
          </p:nvPr>
        </p:nvSpPr>
        <p:spPr>
          <a:xfrm>
            <a:off x="5652228" y="1429659"/>
            <a:ext cx="4185618" cy="576262"/>
          </a:xfrm>
        </p:spPr>
        <p:txBody>
          <a:bodyPr/>
          <a:lstStyle/>
          <a:p>
            <a:pPr algn="ctr"/>
            <a:r>
              <a:rPr lang="it-IT" sz="2200" dirty="0"/>
              <a:t>Aggiornamento interfaccia</a:t>
            </a:r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073" y="2199161"/>
            <a:ext cx="3057928" cy="4206810"/>
          </a:xfr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Segnaposto contenuto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270" y="2197589"/>
            <a:ext cx="3793587" cy="283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3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5459"/>
          </a:xfrm>
        </p:spPr>
        <p:txBody>
          <a:bodyPr/>
          <a:lstStyle/>
          <a:p>
            <a:r>
              <a:rPr lang="it-IT" dirty="0" smtClean="0"/>
              <a:t>Demo</a:t>
            </a:r>
            <a:endParaRPr lang="it-IT" dirty="0"/>
          </a:p>
        </p:txBody>
      </p:sp>
      <p:pic>
        <p:nvPicPr>
          <p:cNvPr id="3" name="Untitled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680" y="1255059"/>
            <a:ext cx="8813976" cy="4957481"/>
          </a:xfrm>
        </p:spPr>
      </p:pic>
    </p:spTree>
    <p:extLst>
      <p:ext uri="{BB962C8B-B14F-4D97-AF65-F5344CB8AC3E}">
        <p14:creationId xmlns:p14="http://schemas.microsoft.com/office/powerpoint/2010/main" val="199077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Considerazione conclusive</a:t>
            </a:r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Il mio contributo si è focalizzato nell’acquisizione e nell’invio al server dei dati </a:t>
            </a:r>
            <a:r>
              <a:rPr lang="it-IT" sz="2000"/>
              <a:t>e nella </a:t>
            </a:r>
            <a:r>
              <a:rPr lang="it-IT" sz="2000" dirty="0"/>
              <a:t>gestione delle notifiche e dell’interfaccia sul dispositivo finale dell’utente.</a:t>
            </a:r>
          </a:p>
          <a:p>
            <a:endParaRPr lang="it-IT" sz="2000" dirty="0"/>
          </a:p>
          <a:p>
            <a:r>
              <a:rPr lang="it-IT" sz="2000" dirty="0"/>
              <a:t>Il sistema ha dimostrato un funzionamento affidabile e preciso durante tutte le sue fasi, garantendo un monitoraggio efficace e tempestivo.</a:t>
            </a:r>
          </a:p>
          <a:p>
            <a:pPr marL="0" indent="0">
              <a:buNone/>
            </a:pPr>
            <a:endParaRPr lang="it-IT" sz="2000" dirty="0"/>
          </a:p>
          <a:p>
            <a:r>
              <a:rPr lang="it-IT" sz="2000" dirty="0"/>
              <a:t>Una futura prospettiva di sviluppo potrebbe portare l'integrazione di una batteria e di un modulo SIM. </a:t>
            </a:r>
          </a:p>
        </p:txBody>
      </p:sp>
    </p:spTree>
    <p:extLst>
      <p:ext uri="{BB962C8B-B14F-4D97-AF65-F5344CB8AC3E}">
        <p14:creationId xmlns:p14="http://schemas.microsoft.com/office/powerpoint/2010/main" val="17985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Grazie per l’attenzione</a:t>
            </a:r>
          </a:p>
        </p:txBody>
      </p:sp>
    </p:spTree>
    <p:extLst>
      <p:ext uri="{BB962C8B-B14F-4D97-AF65-F5344CB8AC3E}">
        <p14:creationId xmlns:p14="http://schemas.microsoft.com/office/powerpoint/2010/main" val="3794965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Scopo del progetto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2400" dirty="0"/>
              <a:t>Realizzazione di un </a:t>
            </a:r>
            <a:r>
              <a:rPr lang="it-IT" sz="2400" dirty="0" smtClean="0"/>
              <a:t>dispositivo per </a:t>
            </a:r>
            <a:r>
              <a:rPr lang="it-IT" sz="2400" dirty="0"/>
              <a:t>la rilevazione di agenti inquinanti presenti nell’ambiente. </a:t>
            </a:r>
          </a:p>
          <a:p>
            <a:endParaRPr lang="it-IT" dirty="0"/>
          </a:p>
          <a:p>
            <a:endParaRPr lang="it-IT" dirty="0"/>
          </a:p>
          <a:p>
            <a:r>
              <a:rPr lang="it-IT" sz="2400" dirty="0"/>
              <a:t>Sviluppo di un’applicazione che permetta all’utente di poter visualizzare le concentrazioni dei gas e essere notificato sulle relative variazioni.</a:t>
            </a:r>
          </a:p>
        </p:txBody>
      </p:sp>
    </p:spTree>
    <p:extLst>
      <p:ext uri="{BB962C8B-B14F-4D97-AF65-F5344CB8AC3E}">
        <p14:creationId xmlns:p14="http://schemas.microsoft.com/office/powerpoint/2010/main" val="224002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Architettura del sistema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30" y="2160588"/>
            <a:ext cx="8409777" cy="3881435"/>
          </a:xfr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785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2733"/>
          </a:xfrm>
        </p:spPr>
        <p:txBody>
          <a:bodyPr/>
          <a:lstStyle/>
          <a:p>
            <a:r>
              <a:rPr lang="it-IT" dirty="0"/>
              <a:t>Componenti hardware</a:t>
            </a:r>
          </a:p>
        </p:txBody>
      </p:sp>
      <p:pic>
        <p:nvPicPr>
          <p:cNvPr id="7" name="Segnaposto contenuto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4" y="2622518"/>
            <a:ext cx="5028039" cy="2828272"/>
          </a:xfr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5282563" y="2160579"/>
            <a:ext cx="5469231" cy="3880773"/>
          </a:xfrm>
        </p:spPr>
        <p:txBody>
          <a:bodyPr/>
          <a:lstStyle/>
          <a:p>
            <a:r>
              <a:rPr lang="it-IT" sz="2200" b="1" dirty="0"/>
              <a:t>Arduino uno </a:t>
            </a:r>
            <a:r>
              <a:rPr lang="it-IT" sz="2200" b="1" dirty="0" err="1"/>
              <a:t>rev</a:t>
            </a:r>
            <a:r>
              <a:rPr lang="it-IT" sz="2200" b="1" dirty="0"/>
              <a:t> 2 Wi-Fi: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2000" dirty="0"/>
              <a:t>modulo Wi-Fi integrato;</a:t>
            </a:r>
          </a:p>
          <a:p>
            <a:pPr marL="457200" lvl="1" indent="0">
              <a:buNone/>
            </a:pPr>
            <a:endParaRPr lang="it-IT" dirty="0"/>
          </a:p>
          <a:p>
            <a:r>
              <a:rPr lang="it-IT" sz="2200" b="1" dirty="0" err="1"/>
              <a:t>Grove</a:t>
            </a:r>
            <a:r>
              <a:rPr lang="it-IT" sz="2200" b="1" dirty="0"/>
              <a:t> – </a:t>
            </a:r>
            <a:r>
              <a:rPr lang="it-IT" sz="2200" b="1" dirty="0" err="1"/>
              <a:t>Multichannel</a:t>
            </a:r>
            <a:r>
              <a:rPr lang="it-IT" sz="2200" b="1" dirty="0"/>
              <a:t> Gas Sensor: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2000" dirty="0"/>
              <a:t>sensore MiCS-6814;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2000" dirty="0"/>
              <a:t>misurazione simultanea di tre gas;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2000" dirty="0"/>
              <a:t>comunicazione mediante il protocollo I</a:t>
            </a:r>
            <a:r>
              <a:rPr lang="it-IT" sz="2000" baseline="30000" dirty="0"/>
              <a:t>2</a:t>
            </a:r>
            <a:r>
              <a:rPr lang="it-IT" sz="2000" dirty="0"/>
              <a:t>C.</a:t>
            </a:r>
          </a:p>
        </p:txBody>
      </p:sp>
    </p:spTree>
    <p:extLst>
      <p:ext uri="{BB962C8B-B14F-4D97-AF65-F5344CB8AC3E}">
        <p14:creationId xmlns:p14="http://schemas.microsoft.com/office/powerpoint/2010/main" val="236238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35211"/>
          </a:xfrm>
        </p:spPr>
        <p:txBody>
          <a:bodyPr/>
          <a:lstStyle/>
          <a:p>
            <a:r>
              <a:rPr lang="it-IT" dirty="0"/>
              <a:t>Logica software – Acquisizione dati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7334" y="1838227"/>
            <a:ext cx="8596668" cy="4203137"/>
          </a:xfrm>
        </p:spPr>
        <p:txBody>
          <a:bodyPr anchor="t">
            <a:normAutofit fontScale="92500" lnSpcReduction="10000"/>
          </a:bodyPr>
          <a:lstStyle/>
          <a:p>
            <a:r>
              <a:rPr lang="it-IT" sz="2400" b="1" dirty="0"/>
              <a:t>Acquisizione dato ogni 60 secondi: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2200" dirty="0"/>
              <a:t>monossido di carbonio (CO);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2200" dirty="0"/>
              <a:t>diossido di azoto (NO</a:t>
            </a:r>
            <a:r>
              <a:rPr lang="it-IT" sz="2200" baseline="-25000" dirty="0"/>
              <a:t>2</a:t>
            </a:r>
            <a:r>
              <a:rPr lang="it-IT" sz="2200" dirty="0"/>
              <a:t>);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2200" dirty="0"/>
              <a:t>metano (CH</a:t>
            </a:r>
            <a:r>
              <a:rPr lang="it-IT" sz="2200" baseline="-25000" dirty="0"/>
              <a:t>4</a:t>
            </a:r>
            <a:r>
              <a:rPr lang="it-IT" sz="2200" dirty="0"/>
              <a:t>)</a:t>
            </a:r>
          </a:p>
          <a:p>
            <a:r>
              <a:rPr lang="it-IT" sz="2400" b="1" dirty="0"/>
              <a:t>Controllo validità valore</a:t>
            </a:r>
          </a:p>
          <a:p>
            <a:r>
              <a:rPr lang="it-IT" sz="2400" b="1" dirty="0"/>
              <a:t>Calcolo media oraria</a:t>
            </a:r>
          </a:p>
          <a:p>
            <a:r>
              <a:rPr lang="it-IT" sz="2400" b="1" dirty="0"/>
              <a:t>Verifica soglia [*]: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2200" dirty="0"/>
              <a:t>monossido di carbonio: 30 </a:t>
            </a:r>
            <a:r>
              <a:rPr lang="it-IT" sz="2200" dirty="0" err="1"/>
              <a:t>ppm</a:t>
            </a:r>
            <a:r>
              <a:rPr lang="it-IT" sz="2200" dirty="0"/>
              <a:t>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2200" dirty="0"/>
              <a:t>diossido di azoto: 106 </a:t>
            </a:r>
            <a:r>
              <a:rPr lang="it-IT" sz="2200" dirty="0" err="1"/>
              <a:t>ppm</a:t>
            </a:r>
            <a:r>
              <a:rPr lang="it-IT" sz="2200" dirty="0"/>
              <a:t>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2200" dirty="0"/>
              <a:t>metano: 1000 </a:t>
            </a:r>
            <a:r>
              <a:rPr lang="it-IT" sz="2200" dirty="0" err="1"/>
              <a:t>ppm</a:t>
            </a:r>
            <a:r>
              <a:rPr lang="it-IT" sz="2200" dirty="0"/>
              <a:t>.</a:t>
            </a:r>
            <a:endParaRPr lang="it-IT" sz="2200" baseline="-2500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677334" y="6334780"/>
            <a:ext cx="819265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/>
              <a:t>[*] EEA (</a:t>
            </a:r>
            <a:r>
              <a:rPr lang="it-IT" sz="1200" dirty="0">
                <a:hlinkClick r:id="rId2"/>
              </a:rPr>
              <a:t>https://www.eea.europa.eu/</a:t>
            </a:r>
            <a:r>
              <a:rPr lang="it-IT" sz="1200" dirty="0"/>
              <a:t>) - OMS (</a:t>
            </a:r>
            <a:r>
              <a:rPr lang="it-IT" sz="1200" dirty="0">
                <a:hlinkClick r:id="rId3"/>
              </a:rPr>
              <a:t>https://www.who.int/</a:t>
            </a:r>
            <a:r>
              <a:rPr lang="it-IT" sz="1200" dirty="0"/>
              <a:t>)</a:t>
            </a:r>
          </a:p>
          <a:p>
            <a:pPr algn="r"/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53241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143786"/>
          </a:xfrm>
        </p:spPr>
        <p:txBody>
          <a:bodyPr/>
          <a:lstStyle/>
          <a:p>
            <a:r>
              <a:rPr lang="it-IT" dirty="0"/>
              <a:t>Logica software – Invio dati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7334" y="1753387"/>
            <a:ext cx="8596668" cy="4287976"/>
          </a:xfrm>
        </p:spPr>
        <p:txBody>
          <a:bodyPr anchor="t"/>
          <a:lstStyle/>
          <a:p>
            <a:r>
              <a:rPr lang="it-IT" sz="2400" b="1" dirty="0"/>
              <a:t>Verifica presenza connessione al server</a:t>
            </a:r>
            <a:r>
              <a:rPr lang="it-IT" sz="2400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2200" dirty="0"/>
              <a:t>Invio dati ogni 10 minuti</a:t>
            </a:r>
          </a:p>
          <a:p>
            <a:pPr marL="57150" indent="0">
              <a:buNone/>
            </a:pPr>
            <a:endParaRPr lang="it-IT" sz="2000" dirty="0"/>
          </a:p>
          <a:p>
            <a:r>
              <a:rPr lang="it-IT" sz="2400" b="1" dirty="0"/>
              <a:t>Individuazione degli errori di connessione</a:t>
            </a:r>
          </a:p>
          <a:p>
            <a:pPr marL="0" indent="0">
              <a:buNone/>
            </a:pPr>
            <a:endParaRPr lang="it-IT" sz="2000" dirty="0"/>
          </a:p>
          <a:p>
            <a:r>
              <a:rPr lang="it-IT" sz="2400" b="1" dirty="0"/>
              <a:t>Tentativo di riconnessione</a:t>
            </a:r>
          </a:p>
          <a:p>
            <a:endParaRPr lang="it-IT" sz="2000" dirty="0"/>
          </a:p>
          <a:p>
            <a:r>
              <a:rPr lang="it-IT" sz="2400" b="1" dirty="0"/>
              <a:t>Continuo campionamento dei dati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8428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1872"/>
          </a:xfrm>
        </p:spPr>
        <p:txBody>
          <a:bodyPr/>
          <a:lstStyle/>
          <a:p>
            <a:r>
              <a:rPr lang="it-IT" dirty="0"/>
              <a:t>Applicazione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77333" y="1489435"/>
            <a:ext cx="5440663" cy="4816402"/>
          </a:xfrm>
        </p:spPr>
        <p:txBody>
          <a:bodyPr anchor="t">
            <a:noAutofit/>
          </a:bodyPr>
          <a:lstStyle/>
          <a:p>
            <a:r>
              <a:rPr lang="it-IT" sz="2200" dirty="0"/>
              <a:t>Sviluppata con </a:t>
            </a:r>
            <a:r>
              <a:rPr lang="it-IT" sz="2200" b="1" dirty="0" err="1"/>
              <a:t>Flutter</a:t>
            </a:r>
            <a:r>
              <a:rPr lang="it-IT" sz="2200" dirty="0"/>
              <a:t>:</a:t>
            </a:r>
          </a:p>
          <a:p>
            <a:pPr marL="742950" lvl="2" indent="-342900">
              <a:buFont typeface="Arial" panose="020B0604020202020204" pitchFamily="34" charset="0"/>
              <a:buChar char="•"/>
            </a:pPr>
            <a:r>
              <a:rPr lang="it-IT" sz="2000" dirty="0"/>
              <a:t>Toolkit open source e multi-piattaforma;</a:t>
            </a:r>
          </a:p>
          <a:p>
            <a:pPr marL="742950" lvl="2" indent="-342900">
              <a:buFont typeface="Arial" panose="020B0604020202020204" pitchFamily="34" charset="0"/>
              <a:buChar char="•"/>
            </a:pPr>
            <a:r>
              <a:rPr lang="it-IT" sz="2000" dirty="0"/>
              <a:t>linguaggio di programmazione Dart.</a:t>
            </a:r>
          </a:p>
          <a:p>
            <a:pPr marL="742950" lvl="2" indent="-342900">
              <a:buFont typeface="Arial" panose="020B0604020202020204" pitchFamily="34" charset="0"/>
              <a:buChar char="•"/>
            </a:pPr>
            <a:endParaRPr lang="it-IT" sz="2000" dirty="0"/>
          </a:p>
          <a:p>
            <a:r>
              <a:rPr lang="it-IT" sz="2200" b="1" dirty="0"/>
              <a:t>Tabella</a:t>
            </a:r>
            <a:r>
              <a:rPr lang="it-IT" sz="2200" dirty="0"/>
              <a:t> con concentrazioni in </a:t>
            </a:r>
            <a:r>
              <a:rPr lang="it-IT" sz="2200" dirty="0" err="1"/>
              <a:t>ppm</a:t>
            </a:r>
            <a:r>
              <a:rPr lang="it-IT" sz="2200" dirty="0"/>
              <a:t> e avviso testuale di allerta. </a:t>
            </a:r>
          </a:p>
          <a:p>
            <a:r>
              <a:rPr lang="it-IT" sz="2200" b="1" dirty="0"/>
              <a:t>Grafico</a:t>
            </a:r>
            <a:r>
              <a:rPr lang="it-IT" sz="2200" dirty="0"/>
              <a:t> in cui visualizzare serie temporali.</a:t>
            </a:r>
          </a:p>
          <a:p>
            <a:r>
              <a:rPr lang="it-IT" sz="2200" dirty="0"/>
              <a:t>Visualizzazione </a:t>
            </a:r>
            <a:r>
              <a:rPr lang="it-IT" sz="2200" b="1" dirty="0"/>
              <a:t>ultimo aggiornamento</a:t>
            </a:r>
            <a:r>
              <a:rPr lang="it-IT" sz="2200" dirty="0"/>
              <a:t> dei dati</a:t>
            </a:r>
          </a:p>
        </p:txBody>
      </p:sp>
      <p:pic>
        <p:nvPicPr>
          <p:cNvPr id="7" name="Segnaposto contenuto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977" y="875121"/>
            <a:ext cx="2916025" cy="5430716"/>
          </a:xfr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529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Firebase</a:t>
            </a:r>
            <a:r>
              <a:rPr lang="it-IT" dirty="0"/>
              <a:t> </a:t>
            </a:r>
            <a:r>
              <a:rPr lang="it-IT" dirty="0" err="1"/>
              <a:t>Cloud</a:t>
            </a:r>
            <a:r>
              <a:rPr lang="it-IT" dirty="0"/>
              <a:t> Messaging</a:t>
            </a:r>
          </a:p>
        </p:txBody>
      </p:sp>
      <p:sp>
        <p:nvSpPr>
          <p:cNvPr id="12" name="Segnaposto contenuto 11"/>
          <p:cNvSpPr>
            <a:spLocks noGrp="1"/>
          </p:cNvSpPr>
          <p:nvPr>
            <p:ph idx="1"/>
          </p:nvPr>
        </p:nvSpPr>
        <p:spPr>
          <a:xfrm>
            <a:off x="677334" y="2160589"/>
            <a:ext cx="8956860" cy="3880773"/>
          </a:xfrm>
        </p:spPr>
        <p:txBody>
          <a:bodyPr anchor="t">
            <a:normAutofit/>
          </a:bodyPr>
          <a:lstStyle/>
          <a:p>
            <a:pPr marL="342900" lvl="1" indent="-342900"/>
            <a:r>
              <a:rPr lang="it-IT" sz="2400" dirty="0"/>
              <a:t>Generazione di un </a:t>
            </a:r>
            <a:r>
              <a:rPr lang="it-IT" sz="2400" b="1" dirty="0" err="1"/>
              <a:t>token</a:t>
            </a:r>
            <a:r>
              <a:rPr lang="it-IT" sz="2400" dirty="0"/>
              <a:t> per consentire la comunicazione con FCM</a:t>
            </a:r>
          </a:p>
          <a:p>
            <a:pPr marL="342900" lvl="1" indent="-342900"/>
            <a:endParaRPr lang="it-IT" sz="2000" b="1" dirty="0"/>
          </a:p>
          <a:p>
            <a:r>
              <a:rPr lang="it-IT" sz="2400" b="1" dirty="0"/>
              <a:t>Funzioni di gestione degli eventi</a:t>
            </a:r>
            <a:r>
              <a:rPr lang="it-IT" sz="2800" dirty="0"/>
              <a:t>:</a:t>
            </a:r>
            <a:endParaRPr lang="it-IT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it-IT" sz="2200" dirty="0"/>
              <a:t>Inizializzazione interfaccia alla </a:t>
            </a:r>
            <a:r>
              <a:rPr lang="it-IT" sz="2200" b="1" dirty="0"/>
              <a:t>prima apertura</a:t>
            </a:r>
            <a:endParaRPr lang="it-IT" sz="2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it-IT" sz="2200" dirty="0"/>
              <a:t>Ricezione notifiche quando </a:t>
            </a:r>
            <a:r>
              <a:rPr lang="it-IT" sz="2200" b="1" dirty="0"/>
              <a:t>l’</a:t>
            </a:r>
            <a:r>
              <a:rPr lang="it-IT" sz="2200" b="1" dirty="0" err="1"/>
              <a:t>app</a:t>
            </a:r>
            <a:r>
              <a:rPr lang="it-IT" sz="2200" b="1" dirty="0"/>
              <a:t> è in primo piano</a:t>
            </a:r>
            <a:endParaRPr lang="it-IT" sz="2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it-IT" sz="2200" dirty="0"/>
              <a:t>Ricezione notifiche quando </a:t>
            </a:r>
            <a:r>
              <a:rPr lang="it-IT" sz="2200" b="1" dirty="0"/>
              <a:t>l’</a:t>
            </a:r>
            <a:r>
              <a:rPr lang="it-IT" sz="2200" b="1" dirty="0" err="1"/>
              <a:t>app</a:t>
            </a:r>
            <a:r>
              <a:rPr lang="it-IT" sz="2200" b="1" dirty="0"/>
              <a:t> è in background o terminata</a:t>
            </a:r>
          </a:p>
          <a:p>
            <a:pPr lvl="1">
              <a:buFont typeface="Arial" panose="020B0604020202020204" pitchFamily="34" charset="0"/>
              <a:buChar char="•"/>
            </a:pPr>
            <a:endParaRPr lang="it-IT" i="1" dirty="0"/>
          </a:p>
          <a:p>
            <a:pPr lvl="1">
              <a:buFont typeface="Arial" panose="020B0604020202020204" pitchFamily="34" charset="0"/>
              <a:buChar char="•"/>
            </a:pPr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116503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Sperimentazione e risultati</a:t>
            </a:r>
          </a:p>
        </p:txBody>
      </p:sp>
      <p:sp>
        <p:nvSpPr>
          <p:cNvPr id="6" name="Segnaposto tes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it-IT" dirty="0"/>
              <a:t>Collegamenti</a:t>
            </a:r>
          </a:p>
        </p:txBody>
      </p:sp>
      <p:pic>
        <p:nvPicPr>
          <p:cNvPr id="5" name="Segnaposto contenuto 4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" y="2750716"/>
            <a:ext cx="4184650" cy="3277443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Segnaposto testo 6"/>
          <p:cNvSpPr>
            <a:spLocks noGrp="1"/>
          </p:cNvSpPr>
          <p:nvPr>
            <p:ph type="body" sz="quarter" idx="3"/>
          </p:nvPr>
        </p:nvSpPr>
        <p:spPr>
          <a:xfrm>
            <a:off x="5318946" y="2160983"/>
            <a:ext cx="4185618" cy="576262"/>
          </a:xfrm>
        </p:spPr>
        <p:txBody>
          <a:bodyPr/>
          <a:lstStyle/>
          <a:p>
            <a:r>
              <a:rPr lang="it-IT" dirty="0"/>
              <a:t>Funzionamento stand-alone</a:t>
            </a:r>
          </a:p>
        </p:txBody>
      </p:sp>
      <p:pic>
        <p:nvPicPr>
          <p:cNvPr id="9" name="Segnaposto contenuto 8"/>
          <p:cNvPicPr>
            <a:picLocks noGrp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383" y="2967828"/>
            <a:ext cx="4646744" cy="2888027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136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faccettatura">
  <a:themeElements>
    <a:clrScheme name="Sfaccettatur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2014</TotalTime>
  <Words>349</Words>
  <Application>Microsoft Office PowerPoint</Application>
  <PresentationFormat>Widescreen</PresentationFormat>
  <Paragraphs>73</Paragraphs>
  <Slides>14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8" baseType="lpstr">
      <vt:lpstr>Arial</vt:lpstr>
      <vt:lpstr>Trebuchet MS</vt:lpstr>
      <vt:lpstr>Wingdings 3</vt:lpstr>
      <vt:lpstr>Sfaccettatura</vt:lpstr>
      <vt:lpstr>Presentazione standard di PowerPoint</vt:lpstr>
      <vt:lpstr>Scopo del progetto</vt:lpstr>
      <vt:lpstr>Architettura del sistema</vt:lpstr>
      <vt:lpstr>Componenti hardware</vt:lpstr>
      <vt:lpstr>Logica software – Acquisizione dati</vt:lpstr>
      <vt:lpstr>Logica software – Invio dati</vt:lpstr>
      <vt:lpstr>Applicazione</vt:lpstr>
      <vt:lpstr>Firebase Cloud Messaging</vt:lpstr>
      <vt:lpstr>Sperimentazione e risultati</vt:lpstr>
      <vt:lpstr>Test sistema embedded</vt:lpstr>
      <vt:lpstr>Test applicazione</vt:lpstr>
      <vt:lpstr>Demo</vt:lpstr>
      <vt:lpstr>Considerazione conclusive</vt:lpstr>
      <vt:lpstr>Grazie per l’attenzione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Dario Giardini</dc:creator>
  <cp:lastModifiedBy>Dario Giardini</cp:lastModifiedBy>
  <cp:revision>98</cp:revision>
  <dcterms:created xsi:type="dcterms:W3CDTF">2024-01-22T13:35:24Z</dcterms:created>
  <dcterms:modified xsi:type="dcterms:W3CDTF">2024-02-21T21:21:26Z</dcterms:modified>
</cp:coreProperties>
</file>